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sldIdLst>
    <p:sldId id="256" r:id="rId2"/>
    <p:sldId id="275" r:id="rId3"/>
    <p:sldId id="276" r:id="rId4"/>
    <p:sldId id="280" r:id="rId5"/>
    <p:sldId id="278" r:id="rId6"/>
    <p:sldId id="279" r:id="rId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4694"/>
  </p:normalViewPr>
  <p:slideViewPr>
    <p:cSldViewPr snapToGrid="0" snapToObjects="1" showGuides="1">
      <p:cViewPr varScale="1">
        <p:scale>
          <a:sx n="128" d="100"/>
          <a:sy n="128" d="100"/>
        </p:scale>
        <p:origin x="1704" y="17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7547D-B201-924A-ADED-F617F1CE4E66}" type="datetimeFigureOut">
              <a:rPr lang="en-US" smtClean="0"/>
              <a:t>10/8/19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325F1-13C4-8548-8977-0EBBC49A30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474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7547D-B201-924A-ADED-F617F1CE4E66}" type="datetimeFigureOut">
              <a:rPr lang="en-US" smtClean="0"/>
              <a:t>10/8/19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325F1-13C4-8548-8977-0EBBC49A30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4025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7547D-B201-924A-ADED-F617F1CE4E66}" type="datetimeFigureOut">
              <a:rPr lang="en-US" smtClean="0"/>
              <a:t>10/8/19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325F1-13C4-8548-8977-0EBBC49A30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4258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82903"/>
            <a:ext cx="7886700" cy="684741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767644"/>
            <a:ext cx="7886700" cy="595383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7547D-B201-924A-ADED-F617F1CE4E66}" type="datetimeFigureOut">
              <a:rPr lang="en-US" smtClean="0"/>
              <a:t>10/8/19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325F1-13C4-8548-8977-0EBBC49A30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4778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7547D-B201-924A-ADED-F617F1CE4E66}" type="datetimeFigureOut">
              <a:rPr lang="en-US" smtClean="0"/>
              <a:t>10/8/19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325F1-13C4-8548-8977-0EBBC49A30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2362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7547D-B201-924A-ADED-F617F1CE4E66}" type="datetimeFigureOut">
              <a:rPr lang="en-US" smtClean="0"/>
              <a:t>10/8/19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325F1-13C4-8548-8977-0EBBC49A30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05939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7547D-B201-924A-ADED-F617F1CE4E66}" type="datetimeFigureOut">
              <a:rPr lang="en-US" smtClean="0"/>
              <a:t>10/8/19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325F1-13C4-8548-8977-0EBBC49A30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1781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7547D-B201-924A-ADED-F617F1CE4E66}" type="datetimeFigureOut">
              <a:rPr lang="en-US" smtClean="0"/>
              <a:t>10/8/19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325F1-13C4-8548-8977-0EBBC49A30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2303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7547D-B201-924A-ADED-F617F1CE4E66}" type="datetimeFigureOut">
              <a:rPr lang="en-US" smtClean="0"/>
              <a:t>10/8/19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325F1-13C4-8548-8977-0EBBC49A30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7558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7547D-B201-924A-ADED-F617F1CE4E66}" type="datetimeFigureOut">
              <a:rPr lang="en-US" smtClean="0"/>
              <a:t>10/8/19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325F1-13C4-8548-8977-0EBBC49A30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1955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7547D-B201-924A-ADED-F617F1CE4E66}" type="datetimeFigureOut">
              <a:rPr lang="en-US" smtClean="0"/>
              <a:t>10/8/19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325F1-13C4-8548-8977-0EBBC49A30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4679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D7547D-B201-924A-ADED-F617F1CE4E66}" type="datetimeFigureOut">
              <a:rPr lang="en-US" smtClean="0"/>
              <a:t>10/8/19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5325F1-13C4-8548-8977-0EBBC49A30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0035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iff"/><Relationship Id="rId3" Type="http://schemas.openxmlformats.org/officeDocument/2006/relationships/image" Target="../media/image2.tiff"/><Relationship Id="rId7" Type="http://schemas.openxmlformats.org/officeDocument/2006/relationships/image" Target="../media/image6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openxmlformats.org/officeDocument/2006/relationships/image" Target="../media/image3.tiff"/><Relationship Id="rId9" Type="http://schemas.openxmlformats.org/officeDocument/2006/relationships/image" Target="../media/image8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tiff"/><Relationship Id="rId5" Type="http://schemas.openxmlformats.org/officeDocument/2006/relationships/image" Target="../media/image12.tiff"/><Relationship Id="rId4" Type="http://schemas.openxmlformats.org/officeDocument/2006/relationships/image" Target="../media/image11.tif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3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B4C5D-E349-574A-9D55-474015104E5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Introduction to Loci to Speckle Distance ImageJ Module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C3F22A-168E-DA43-A396-9D4331BDC2D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Omid </a:t>
            </a:r>
            <a:r>
              <a:rPr lang="en-US" dirty="0" err="1"/>
              <a:t>Gholamalamdari</a:t>
            </a:r>
            <a:endParaRPr lang="en-US" dirty="0"/>
          </a:p>
          <a:p>
            <a:r>
              <a:rPr lang="en-US" sz="1600" dirty="0"/>
              <a:t>Andrew Belmont lab</a:t>
            </a:r>
          </a:p>
          <a:p>
            <a:r>
              <a:rPr lang="en-US" sz="1600" dirty="0"/>
              <a:t>University of Illinois at Urbana-Champaign</a:t>
            </a:r>
          </a:p>
        </p:txBody>
      </p:sp>
    </p:spTree>
    <p:extLst>
      <p:ext uri="{BB962C8B-B14F-4D97-AF65-F5344CB8AC3E}">
        <p14:creationId xmlns:p14="http://schemas.microsoft.com/office/powerpoint/2010/main" val="33649079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FFBE80-F7BA-AC4B-8BDC-0CA3249D69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2400" dirty="0"/>
              <a:t>Question: How to feature boundaries?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2153AE2-B2ED-0C4A-AD8C-29CA13E57729}"/>
              </a:ext>
            </a:extLst>
          </p:cNvPr>
          <p:cNvGrpSpPr/>
          <p:nvPr/>
        </p:nvGrpSpPr>
        <p:grpSpPr>
          <a:xfrm>
            <a:off x="1647190" y="914400"/>
            <a:ext cx="5537200" cy="2050332"/>
            <a:chOff x="2012950" y="1109472"/>
            <a:chExt cx="5537200" cy="205033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C8F4E84-9A43-DC42-9447-BB5013443A7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65850" y="1406172"/>
              <a:ext cx="1384300" cy="138430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285738B-CE50-C44A-86E1-E1ADAFFC05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97250" y="1406172"/>
              <a:ext cx="1384300" cy="138430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F64520F1-14E2-8D43-AF99-875AC187C3D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12950" y="1406172"/>
              <a:ext cx="1384300" cy="138430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77F1A8C-35AD-694E-BF3F-8851671B33E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781550" y="1406172"/>
              <a:ext cx="1384300" cy="138430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A4465A2-6FF5-DB4E-B9B2-5AD145464D4E}"/>
                </a:ext>
              </a:extLst>
            </p:cNvPr>
            <p:cNvSpPr txBox="1"/>
            <p:nvPr/>
          </p:nvSpPr>
          <p:spPr>
            <a:xfrm>
              <a:off x="2560320" y="1109472"/>
              <a:ext cx="47545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DAPI	      SON	             FISH	     Merge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F7C6C04-6A25-EF4F-81E2-5F38142EC5FE}"/>
                </a:ext>
              </a:extLst>
            </p:cNvPr>
            <p:cNvSpPr txBox="1"/>
            <p:nvPr/>
          </p:nvSpPr>
          <p:spPr>
            <a:xfrm>
              <a:off x="3651272" y="2790472"/>
              <a:ext cx="27574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Sum projection of 80 stacks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637E6452-25C3-CE40-8B76-6CF50988E280}"/>
              </a:ext>
            </a:extLst>
          </p:cNvPr>
          <p:cNvSpPr txBox="1"/>
          <p:nvPr/>
        </p:nvSpPr>
        <p:spPr>
          <a:xfrm>
            <a:off x="1441386" y="3009928"/>
            <a:ext cx="6041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Can define boundaries based on %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max_intensity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thresholding: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FC59CBE8-10CB-E441-B26D-FA8AFC5E31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32115" y="3495701"/>
            <a:ext cx="2230002" cy="201168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C47D602-DADE-8B43-AAA1-8C82665E4F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15789" y="3426626"/>
            <a:ext cx="2230002" cy="201168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1B313A6-55B8-994D-A0E2-404B1CCA413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99463" y="3434658"/>
            <a:ext cx="2230002" cy="201168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D0FA4A50-40A3-2744-9EF6-B331434EBC59}"/>
              </a:ext>
            </a:extLst>
          </p:cNvPr>
          <p:cNvSpPr txBox="1"/>
          <p:nvPr/>
        </p:nvSpPr>
        <p:spPr>
          <a:xfrm>
            <a:off x="3599155" y="5852160"/>
            <a:ext cx="1801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Problem is noise!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29B5F5-3E25-8B4B-81AE-2882FC04CD7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46088" y="3678581"/>
            <a:ext cx="2344783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1000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6D05A8-31B2-8547-951D-E6D49BC05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What’s noise?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E2B12A-B4F9-B945-9E42-66C691B85F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2890" y="767644"/>
            <a:ext cx="7886700" cy="5953832"/>
          </a:xfrm>
        </p:spPr>
        <p:txBody>
          <a:bodyPr/>
          <a:lstStyle/>
          <a:p>
            <a:r>
              <a:rPr lang="en-US" sz="2400" dirty="0"/>
              <a:t>Noise Sources:</a:t>
            </a:r>
          </a:p>
          <a:p>
            <a:pPr lvl="1"/>
            <a:r>
              <a:rPr lang="en-US" sz="2000" dirty="0"/>
              <a:t>Gaussian noise</a:t>
            </a:r>
          </a:p>
          <a:p>
            <a:pPr lvl="1"/>
            <a:r>
              <a:rPr lang="en-US" sz="2000" dirty="0"/>
              <a:t>Poisson noise</a:t>
            </a:r>
          </a:p>
          <a:p>
            <a:pPr lvl="1"/>
            <a:r>
              <a:rPr lang="en-US" sz="2000" dirty="0"/>
              <a:t>Background noise</a:t>
            </a:r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800AFA-89FF-E949-9456-5F77BEAC9D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0815" y="795432"/>
            <a:ext cx="4684535" cy="334609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C47F48E-6CF8-0D4C-A1A9-A350AAED50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271" y="4426712"/>
            <a:ext cx="2713703" cy="18288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3760717-92CF-F548-B0F0-F4E701F2CB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3355" y="4426712"/>
            <a:ext cx="2713703" cy="18288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A3AFB6B-24A7-FB40-B534-A04C4194B1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2946" y="4449646"/>
            <a:ext cx="2344783" cy="18288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3D00CCD-D239-DD45-8E57-2A54F3614BFA}"/>
              </a:ext>
            </a:extLst>
          </p:cNvPr>
          <p:cNvSpPr txBox="1"/>
          <p:nvPr/>
        </p:nvSpPr>
        <p:spPr>
          <a:xfrm>
            <a:off x="1998461" y="6255512"/>
            <a:ext cx="2894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Histogram of pixel intensities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1DFA793-9F0E-1448-BFC7-FC0C370F904C}"/>
              </a:ext>
            </a:extLst>
          </p:cNvPr>
          <p:cNvSpPr txBox="1"/>
          <p:nvPr/>
        </p:nvSpPr>
        <p:spPr>
          <a:xfrm>
            <a:off x="1018834" y="4140660"/>
            <a:ext cx="1801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With background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86C44BD-59A5-954B-9B00-C27B168A5D03}"/>
              </a:ext>
            </a:extLst>
          </p:cNvPr>
          <p:cNvSpPr txBox="1"/>
          <p:nvPr/>
        </p:nvSpPr>
        <p:spPr>
          <a:xfrm>
            <a:off x="4050029" y="4124682"/>
            <a:ext cx="1798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 subtracted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288558C-925C-114E-B0EB-A821917B7C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6069" y="2295882"/>
            <a:ext cx="2344783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8016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5C671-F6CC-764B-91BC-FA6CEF876F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ImageJ Plugin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B80148-1F87-4346-9E48-CE78F3E19A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9" y="767644"/>
            <a:ext cx="4406933" cy="5953832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sz="1800" dirty="0"/>
              <a:t>Folder containing *_D3D.dv files.</a:t>
            </a:r>
          </a:p>
          <a:p>
            <a:pPr lvl="1"/>
            <a:r>
              <a:rPr lang="en-US" sz="1400" dirty="0"/>
              <a:t>Multichannel 3D stack.</a:t>
            </a:r>
          </a:p>
          <a:p>
            <a:pPr lvl="1"/>
            <a:r>
              <a:rPr lang="en-US" sz="1400" dirty="0"/>
              <a:t>Might work out of the box with some other imaging files (Have not tested). The only problem that I can think of is how other files store voxel size information might be different.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800" dirty="0"/>
              <a:t>The channel number containing compartment (e.g. nuclear speckle) imaging data.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800" dirty="0"/>
              <a:t>The channel number containing genomic loci (e.g. FISH, </a:t>
            </a:r>
            <a:r>
              <a:rPr lang="en-US" sz="1800" dirty="0" err="1"/>
              <a:t>LacO</a:t>
            </a:r>
            <a:r>
              <a:rPr lang="en-US" sz="1800" dirty="0"/>
              <a:t>, </a:t>
            </a:r>
            <a:r>
              <a:rPr lang="en-US" sz="1800" dirty="0" err="1"/>
              <a:t>TetO</a:t>
            </a:r>
            <a:r>
              <a:rPr lang="en-US" sz="1800" dirty="0"/>
              <a:t>) imaging data.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800" dirty="0"/>
              <a:t>Number of stacks to consider around the loci for sum projection.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800" dirty="0"/>
              <a:t>%max signal parameter to threshold the compartment signal.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800" dirty="0"/>
              <a:t>How to measure loci location (boundary or center)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800" dirty="0"/>
              <a:t>%max signal parameter to threshold the loci signal</a:t>
            </a:r>
          </a:p>
          <a:p>
            <a:pPr marL="514350" indent="-514350">
              <a:buFont typeface="+mj-lt"/>
              <a:buAutoNum type="arabicPeriod"/>
            </a:pPr>
            <a:endParaRPr lang="en-US" sz="1800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684EBF-27C3-A14D-BF3B-3A5E197946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824" y="720164"/>
            <a:ext cx="4406933" cy="300701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AE634E3-D566-DB4F-A7CE-57F513164068}"/>
              </a:ext>
            </a:extLst>
          </p:cNvPr>
          <p:cNvSpPr txBox="1"/>
          <p:nvPr/>
        </p:nvSpPr>
        <p:spPr>
          <a:xfrm>
            <a:off x="497043" y="924339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A809DD-8561-474B-B991-CEC37CD3C809}"/>
              </a:ext>
            </a:extLst>
          </p:cNvPr>
          <p:cNvSpPr txBox="1"/>
          <p:nvPr/>
        </p:nvSpPr>
        <p:spPr>
          <a:xfrm>
            <a:off x="1374999" y="1266405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CE979E-A1A6-A44D-9E88-8F3B7293CC99}"/>
              </a:ext>
            </a:extLst>
          </p:cNvPr>
          <p:cNvSpPr txBox="1"/>
          <p:nvPr/>
        </p:nvSpPr>
        <p:spPr>
          <a:xfrm>
            <a:off x="1668030" y="1651456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2F07EE-1B28-DF40-BE41-20525C066A0A}"/>
              </a:ext>
            </a:extLst>
          </p:cNvPr>
          <p:cNvSpPr txBox="1"/>
          <p:nvPr/>
        </p:nvSpPr>
        <p:spPr>
          <a:xfrm>
            <a:off x="497043" y="1946670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89DD80-1703-EF41-AA69-A4A75A2B1270}"/>
              </a:ext>
            </a:extLst>
          </p:cNvPr>
          <p:cNvSpPr txBox="1"/>
          <p:nvPr/>
        </p:nvSpPr>
        <p:spPr>
          <a:xfrm>
            <a:off x="1178701" y="2223669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BFB85BF-E51F-5E42-894F-F41AEA70FB3E}"/>
              </a:ext>
            </a:extLst>
          </p:cNvPr>
          <p:cNvSpPr txBox="1"/>
          <p:nvPr/>
        </p:nvSpPr>
        <p:spPr>
          <a:xfrm>
            <a:off x="628650" y="2605877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7AC2305-B8BA-2B4A-BCA6-B9C0EDDFF365}"/>
              </a:ext>
            </a:extLst>
          </p:cNvPr>
          <p:cNvSpPr txBox="1"/>
          <p:nvPr/>
        </p:nvSpPr>
        <p:spPr>
          <a:xfrm>
            <a:off x="155129" y="2913222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16353398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A7137D-CDEB-F249-8D93-2D3F0CDC18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ImageJ Plugin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A7EE94A-EB79-F34A-85DE-4487DD07872F}"/>
              </a:ext>
            </a:extLst>
          </p:cNvPr>
          <p:cNvGrpSpPr/>
          <p:nvPr/>
        </p:nvGrpSpPr>
        <p:grpSpPr>
          <a:xfrm>
            <a:off x="240538" y="4505010"/>
            <a:ext cx="8847835" cy="2303112"/>
            <a:chOff x="240538" y="4505010"/>
            <a:chExt cx="8847835" cy="230311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5D5EA55-F4F6-7B4E-8C89-E2B5A8DE9F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3022" b="1"/>
            <a:stretch/>
          </p:blipFill>
          <p:spPr>
            <a:xfrm>
              <a:off x="240538" y="4505010"/>
              <a:ext cx="3517900" cy="2303112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61D8768-9933-0A44-AF22-C02C9E8630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71698" y="4509422"/>
              <a:ext cx="3403600" cy="229870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B6FCF56-3267-C549-A305-DE2EB814B3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92"/>
            <a:stretch/>
          </p:blipFill>
          <p:spPr>
            <a:xfrm>
              <a:off x="5780048" y="4509422"/>
              <a:ext cx="3308325" cy="2294288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D7E11525-E14B-0B46-BF21-C56CFCC6A3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824" y="720164"/>
            <a:ext cx="5372100" cy="366557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C6336A4-02B8-844D-A538-6A6810A156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7449" y="2279514"/>
            <a:ext cx="3231388" cy="1414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8204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B85A6E-3ED9-FF4E-A65A-1E3E0B787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Loci compartment distance macro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17504E-F0C8-7141-8E1D-A894415BE8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1800" dirty="0"/>
              <a:t>Scans the folder given by user and find D3D.dv files.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800" dirty="0"/>
              <a:t>User draws an ROI around loci and closest compartment (guess work!)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800" dirty="0"/>
              <a:t>Find the active z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1600" dirty="0"/>
              <a:t>Sum-project based on parameters.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800" dirty="0"/>
              <a:t>Find numerical mode (as background)  in the ROI for both loci and compartment channels.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800" dirty="0"/>
              <a:t>Subtract the mode from sum-project for both channels.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800" dirty="0"/>
              <a:t>Define compartment boundary with thresholding.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800" dirty="0"/>
              <a:t>Define locus center/boundary.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1600" dirty="0"/>
              <a:t>Center based on Max signal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800" dirty="0"/>
              <a:t>Calculate the distance between loci and boundary.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800" dirty="0"/>
              <a:t>Overlay loci/compartment on the image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800" dirty="0"/>
              <a:t>Save the measurements.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800" dirty="0"/>
              <a:t>User closes the current file click on “next file” button.</a:t>
            </a:r>
          </a:p>
          <a:p>
            <a:pPr marL="514350" indent="-514350">
              <a:buFont typeface="+mj-lt"/>
              <a:buAutoNum type="arabicPeriod"/>
            </a:pPr>
            <a:endParaRPr lang="en-US" sz="2400" dirty="0"/>
          </a:p>
          <a:p>
            <a:pPr marL="971550" lvl="1" indent="-514350">
              <a:buFont typeface="+mj-lt"/>
              <a:buAutoNum type="arabicPeriod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683926985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60</TotalTime>
  <Words>316</Words>
  <Application>Microsoft Macintosh PowerPoint</Application>
  <PresentationFormat>On-screen Show (4:3)</PresentationFormat>
  <Paragraphs>50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1_Office Theme</vt:lpstr>
      <vt:lpstr>Introduction to Loci to Speckle Distance ImageJ Module</vt:lpstr>
      <vt:lpstr>Question: How to feature boundaries?</vt:lpstr>
      <vt:lpstr>What’s noise?</vt:lpstr>
      <vt:lpstr>ImageJ Plugin</vt:lpstr>
      <vt:lpstr>ImageJ Plugin</vt:lpstr>
      <vt:lpstr>Loci compartment distance macro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Loci to Speckle Distance ImageJ Module</dc:title>
  <dc:creator>Gholamalamdari, Omid</dc:creator>
  <cp:lastModifiedBy>Gholamalamdari, Omid</cp:lastModifiedBy>
  <cp:revision>4</cp:revision>
  <cp:lastPrinted>2019-10-08T20:37:31Z</cp:lastPrinted>
  <dcterms:created xsi:type="dcterms:W3CDTF">2019-10-08T19:36:50Z</dcterms:created>
  <dcterms:modified xsi:type="dcterms:W3CDTF">2019-10-08T20:37:39Z</dcterms:modified>
</cp:coreProperties>
</file>